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Roboto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836E488-E4A1-49ED-AA4A-7698CF79DEAD}">
  <a:tblStyle styleId="{9836E488-E4A1-49ED-AA4A-7698CF79DEA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ono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8e25e909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a8e25e909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7b23dc41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a7b23dc41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 cat images, pre defined offsets, we return each cat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8e25e909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a8e25e909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Resize the cat image; Alpha blending. </a:t>
            </a:r>
            <a:r>
              <a:rPr lang="en"/>
              <a:t>output_pixel = α × overlay_pixel  +  (1 - α) × background_pixel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a3793b9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a3793b9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7b23dc41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7b23dc41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7b23dc41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a7b23dc41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a7b23dc41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a7b23dc41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a7b23dc4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a7b23dc4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7b23dc41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a7b23dc41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a3793b9f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aa3793b9f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7b23dc41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a7b23dc41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8e25e9098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a8e25e909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a4120cc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aa4120cc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 - how much object scaled at each stage, minNeighbours*/m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][;p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a4120ccc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a4120ccc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Array.shape - (480,640,4). RGB888. </a:t>
            </a:r>
            <a:r>
              <a:rPr i="1" lang="en">
                <a:solidFill>
                  <a:schemeClr val="dk1"/>
                </a:solidFill>
              </a:rPr>
              <a:t>Concept</a:t>
            </a:r>
            <a:r>
              <a:rPr lang="en">
                <a:solidFill>
                  <a:schemeClr val="dk1"/>
                </a:solidFill>
              </a:rPr>
              <a:t>: Haar feature-based cascade is a multi-stage system where each stage rejects non-face regions quickly, making detection efficient.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Suitable for rpi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unPJPWA9oTFvIvMVhuMDn85Mh6ED5PZl/view" TargetMode="External"/><Relationship Id="rId4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341426"/>
            <a:ext cx="8222100" cy="12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Human Head Detection and Replacement Using Raspberry Pi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311700" y="2834125"/>
            <a:ext cx="8520600" cy="18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2510"/>
              <a:t>TEAM ROCKET</a:t>
            </a:r>
            <a:r>
              <a:rPr lang="en" sz="2510"/>
              <a:t>:</a:t>
            </a:r>
            <a:endParaRPr sz="251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2510"/>
              <a:t>Varsha</a:t>
            </a:r>
            <a:endParaRPr sz="251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2510"/>
              <a:t>     Deepanshu</a:t>
            </a:r>
            <a:endParaRPr sz="251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2510"/>
              <a:t>Pranav</a:t>
            </a:r>
            <a:endParaRPr sz="251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2510"/>
              <a:t>Hanish</a:t>
            </a:r>
            <a:endParaRPr sz="251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1459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123425" y="523050"/>
            <a:ext cx="8520600" cy="4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RemoveBackgroundOpenCV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075" y="297925"/>
            <a:ext cx="3442950" cy="26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625" y="875075"/>
            <a:ext cx="4322175" cy="30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600300" y="3836575"/>
            <a:ext cx="1340100" cy="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Method 1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5103800" y="3089650"/>
            <a:ext cx="1938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Method 2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4950" y="3089650"/>
            <a:ext cx="2141264" cy="18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loadCatImage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25" y="1758425"/>
            <a:ext cx="4591400" cy="28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11700" y="704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311700" y="678275"/>
            <a:ext cx="8520600" cy="4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overlay_png</a:t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883"/>
            <a:ext cx="3653776" cy="353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p25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{9836E488-E4A1-49ED-AA4A-7698CF79DEAD}</a:tableStyleId>
              </a:tblPr>
              <a:tblGrid>
                <a:gridCol w="2736750"/>
                <a:gridCol w="6015325"/>
              </a:tblGrid>
              <a:tr h="486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</a:rPr>
                        <a:t>Challenge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Solution (How we solved it in code)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63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B2B2B"/>
                          </a:solidFill>
                        </a:rPr>
                        <a:t>Detection affected by lighting</a:t>
                      </a:r>
                      <a:endParaRPr b="1" sz="1100">
                        <a:solidFill>
                          <a:srgbClr val="2B2B2B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- Converted frames to </a:t>
                      </a:r>
                      <a:r>
                        <a:rPr b="1" lang="en" sz="1100">
                          <a:solidFill>
                            <a:srgbClr val="2B2B2B"/>
                          </a:solidFill>
                        </a:rPr>
                        <a:t>grayscale</a:t>
                      </a: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 for consistent detection.</a:t>
                      </a:r>
                      <a:endParaRPr sz="1100">
                        <a:solidFill>
                          <a:srgbClr val="2B2B2B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- Tuned Haar cascade parameters: </a:t>
                      </a:r>
                      <a:r>
                        <a:rPr lang="en" sz="1100">
                          <a:solidFill>
                            <a:srgbClr val="2B2B2B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scaleFactor=1.3</a:t>
                      </a: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, </a:t>
                      </a:r>
                      <a:r>
                        <a:rPr lang="en" sz="1100">
                          <a:solidFill>
                            <a:srgbClr val="2B2B2B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minNeighbors=5</a:t>
                      </a: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.</a:t>
                      </a:r>
                      <a:endParaRPr sz="1100">
                        <a:solidFill>
                          <a:srgbClr val="2B2B2B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- Used </a:t>
                      </a:r>
                      <a:r>
                        <a:rPr b="1" lang="en" sz="1100">
                          <a:solidFill>
                            <a:srgbClr val="2B2B2B"/>
                          </a:solidFill>
                        </a:rPr>
                        <a:t>Picamera2 auto-exposure</a:t>
                      </a: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 to stabilize brightness.</a:t>
                      </a:r>
                      <a:endParaRPr sz="1100">
                        <a:solidFill>
                          <a:srgbClr val="2B2B2B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3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B2B2B"/>
                          </a:solidFill>
                        </a:rPr>
                        <a:t>Handling multiple faces at once</a:t>
                      </a:r>
                      <a:endParaRPr b="1" sz="1100">
                        <a:solidFill>
                          <a:srgbClr val="2B2B2B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- Loop through all detected faces and overlay cat images individually.</a:t>
                      </a:r>
                      <a:endParaRPr sz="1100">
                        <a:solidFill>
                          <a:srgbClr val="2B2B2B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- Resized each cat image to </a:t>
                      </a:r>
                      <a:r>
                        <a:rPr b="1" lang="en" sz="1100">
                          <a:solidFill>
                            <a:srgbClr val="2B2B2B"/>
                          </a:solidFill>
                        </a:rPr>
                        <a:t>face bounding box</a:t>
                      </a: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 </a:t>
                      </a:r>
                      <a:r>
                        <a:rPr lang="en" sz="1100">
                          <a:solidFill>
                            <a:srgbClr val="2B2B2B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(x, y, w, h)</a:t>
                      </a: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.</a:t>
                      </a:r>
                      <a:endParaRPr sz="1100">
                        <a:solidFill>
                          <a:srgbClr val="2B2B2B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- Applied coordinate clipping to prevent overlays outside the frame.</a:t>
                      </a:r>
                      <a:endParaRPr sz="1100">
                        <a:solidFill>
                          <a:srgbClr val="2B2B2B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9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B2B2B"/>
                          </a:solidFill>
                        </a:rPr>
                        <a:t>Removing background was not smooth</a:t>
                      </a:r>
                      <a:endParaRPr b="1" sz="1100">
                        <a:solidFill>
                          <a:srgbClr val="2B2B2B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- Converted cat images to </a:t>
                      </a:r>
                      <a:r>
                        <a:rPr b="1" lang="en" sz="1100">
                          <a:solidFill>
                            <a:srgbClr val="2B2B2B"/>
                          </a:solidFill>
                        </a:rPr>
                        <a:t>BGRA</a:t>
                      </a: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 (added alpha channel).</a:t>
                      </a:r>
                      <a:endParaRPr sz="1100">
                        <a:solidFill>
                          <a:srgbClr val="2B2B2B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- Applied </a:t>
                      </a:r>
                      <a:r>
                        <a:rPr b="1" lang="en" sz="1100">
                          <a:solidFill>
                            <a:srgbClr val="2B2B2B"/>
                          </a:solidFill>
                        </a:rPr>
                        <a:t>white pixel thresholding</a:t>
                      </a: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 (</a:t>
                      </a:r>
                      <a:r>
                        <a:rPr lang="en" sz="1100">
                          <a:solidFill>
                            <a:srgbClr val="2B2B2B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RemoveBackgroundOpenCV</a:t>
                      </a: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) to remove white/near-white pixels.</a:t>
                      </a:r>
                      <a:endParaRPr sz="1100">
                        <a:solidFill>
                          <a:srgbClr val="2B2B2B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- Set alpha = 0 for transparent background → smooth overlay.</a:t>
                      </a:r>
                      <a:endParaRPr sz="1100">
                        <a:solidFill>
                          <a:srgbClr val="2B2B2B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9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B2B2B"/>
                          </a:solidFill>
                        </a:rPr>
                        <a:t>Camera won’t detect side images</a:t>
                      </a:r>
                      <a:endParaRPr b="1" sz="1100">
                        <a:solidFill>
                          <a:srgbClr val="2B2B2B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- Haar cascade (</a:t>
                      </a:r>
                      <a:r>
                        <a:rPr lang="en" sz="1100">
                          <a:solidFill>
                            <a:srgbClr val="2B2B2B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frontalface_alt2.xml</a:t>
                      </a: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) detects </a:t>
                      </a:r>
                      <a:r>
                        <a:rPr b="1" lang="en" sz="1100">
                          <a:solidFill>
                            <a:srgbClr val="2B2B2B"/>
                          </a:solidFill>
                        </a:rPr>
                        <a:t>only frontal faces</a:t>
                      </a: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.</a:t>
                      </a:r>
                      <a:endParaRPr sz="1100">
                        <a:solidFill>
                          <a:srgbClr val="2B2B2B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- Side/angled faces don’t match trained features → detection fails.</a:t>
                      </a:r>
                      <a:endParaRPr sz="1100">
                        <a:solidFill>
                          <a:srgbClr val="2B2B2B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- Future solution: use </a:t>
                      </a:r>
                      <a:r>
                        <a:rPr b="1" lang="en" sz="1100">
                          <a:solidFill>
                            <a:srgbClr val="2B2B2B"/>
                          </a:solidFill>
                        </a:rPr>
                        <a:t>DNN-based face detectors</a:t>
                      </a: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 or profile cascades (</a:t>
                      </a:r>
                      <a:r>
                        <a:rPr lang="en" sz="1100">
                          <a:solidFill>
                            <a:srgbClr val="2B2B2B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haarcascade_profileface.xml</a:t>
                      </a:r>
                      <a:r>
                        <a:rPr lang="en" sz="1100">
                          <a:solidFill>
                            <a:srgbClr val="2B2B2B"/>
                          </a:solidFill>
                        </a:rPr>
                        <a:t>).</a:t>
                      </a:r>
                      <a:endParaRPr sz="1100">
                        <a:solidFill>
                          <a:srgbClr val="2B2B2B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ctrTitle"/>
          </p:nvPr>
        </p:nvSpPr>
        <p:spPr>
          <a:xfrm>
            <a:off x="311700" y="0"/>
            <a:ext cx="8520600" cy="5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8372"/>
              <a:buNone/>
            </a:pPr>
            <a:r>
              <a:rPr lang="en" sz="2580"/>
              <a:t>Results</a:t>
            </a:r>
            <a:endParaRPr sz="2580"/>
          </a:p>
        </p:txBody>
      </p:sp>
      <p:pic>
        <p:nvPicPr>
          <p:cNvPr id="175" name="Google Shape;175;p26" title="catify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275" y="693500"/>
            <a:ext cx="5905500" cy="43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idx="1" type="subTitle"/>
          </p:nvPr>
        </p:nvSpPr>
        <p:spPr>
          <a:xfrm>
            <a:off x="344950" y="2253900"/>
            <a:ext cx="1551300" cy="10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QnA?</a:t>
            </a:r>
            <a:endParaRPr/>
          </a:p>
        </p:txBody>
      </p:sp>
      <p:pic>
        <p:nvPicPr>
          <p:cNvPr descr="a close up of a cat 's face with the words `` goodbye chat '' above it . (Provided by Tenor)"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550" y="200025"/>
            <a:ext cx="4743450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236400" y="385650"/>
            <a:ext cx="8520600" cy="88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80"/>
              <a:t>Contents</a:t>
            </a:r>
            <a:endParaRPr sz="2880"/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311700" y="1404300"/>
            <a:ext cx="8520600" cy="3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Project Goal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Hardware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Software Description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Verification of Hardware Setup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Flow Diagram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Methods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Results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</a:t>
            </a:r>
            <a:r>
              <a:rPr lang="en"/>
              <a:t>etect human heads and replace it with Cat heads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0" l="0" r="9057" t="2429"/>
          <a:stretch/>
        </p:blipFill>
        <p:spPr>
          <a:xfrm>
            <a:off x="360825" y="1842250"/>
            <a:ext cx="5737426" cy="25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Raspberry Pi 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SunFounder Camera Rev 1.3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HBV - Raspberry - 300FPC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Google Shape;110;p17"/>
          <p:cNvGraphicFramePr/>
          <p:nvPr/>
        </p:nvGraphicFramePr>
        <p:xfrm>
          <a:off x="0" y="100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{9836E488-E4A1-49ED-AA4A-7698CF79DEAD}</a:tableStyleId>
              </a:tblPr>
              <a:tblGrid>
                <a:gridCol w="2043725"/>
                <a:gridCol w="3012825"/>
                <a:gridCol w="4087450"/>
              </a:tblGrid>
              <a:tr h="334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Category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Tools / Libraries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Purpose / Use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Programming Environment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Python 3.x, Raspberry Pi OS, Thonny / VS Code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Writing and running the code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Camera Interface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Picamera2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Capture images from Raspberry Pi Camera Module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Computer Vision &amp; Image Processing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OpenCV (</a:t>
                      </a:r>
                      <a:r>
                        <a:rPr lang="en" sz="6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cv2</a:t>
                      </a:r>
                      <a:r>
                        <a:rPr lang="en" sz="600"/>
                        <a:t>), NumPy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Face detection, image conversion, overlay PNGs, alpha blending, display frames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Face Detection Model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Haar Cascade (</a:t>
                      </a:r>
                      <a:r>
                        <a:rPr lang="en" sz="6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haarcascade_frontalface_alt2.xml</a:t>
                      </a:r>
                      <a:r>
                        <a:rPr lang="en" sz="600"/>
                        <a:t>)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Pre-trained classifier for detecting human faces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Graphic Resources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PNG image with transparency (</a:t>
                      </a:r>
                      <a:r>
                        <a:rPr lang="en" sz="6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cats.png</a:t>
                      </a:r>
                      <a:r>
                        <a:rPr lang="en" sz="600"/>
                        <a:t>)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Overlay images on detected faces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User Interaction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OpenCV </a:t>
                      </a:r>
                      <a:r>
                        <a:rPr lang="en" sz="6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waitKey()</a:t>
                      </a:r>
                      <a:endParaRPr sz="6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Keyboard controls: </a:t>
                      </a:r>
                      <a:r>
                        <a:rPr lang="en" sz="6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'q'</a:t>
                      </a:r>
                      <a:r>
                        <a:rPr lang="en" sz="600"/>
                        <a:t> to quit, arrow keys to switch overlays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Mathematical Operations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NumPy array operations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Alpha blending, array slicing, image resizing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Hardware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Raspberry Pi 4/5, Camera Module v3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Physical hardware used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Installation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install opencv-python numpy picamera2</a:t>
                      </a:r>
                      <a:endParaRPr sz="6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Installing required Python libraries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" name="Google Shape;111;p17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Description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Verifying Camera setup and wiring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11700" y="1229875"/>
            <a:ext cx="32568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Before coding, the camera wiring and connection were verified using: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sudo apt update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sudo apt install rpicam-apps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rpicam-hello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270" y="1104275"/>
            <a:ext cx="2201226" cy="293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226" y="1104275"/>
            <a:ext cx="2405151" cy="23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244425" y="56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Diagram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474" y="435963"/>
            <a:ext cx="1374499" cy="42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274300" y="77475"/>
            <a:ext cx="85206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9600"/>
              <a:buNone/>
            </a:pPr>
            <a:r>
              <a:rPr lang="en" sz="2500"/>
              <a:t>METHODS</a:t>
            </a:r>
            <a:endParaRPr sz="2500"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311700" y="478575"/>
            <a:ext cx="8659500" cy="40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					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351" y="248800"/>
            <a:ext cx="3552151" cy="479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274300" y="77475"/>
            <a:ext cx="85206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9600"/>
              <a:buNone/>
            </a:pPr>
            <a:r>
              <a:rPr lang="en" sz="2500"/>
              <a:t>METHODS</a:t>
            </a:r>
            <a:endParaRPr sz="2500"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311700" y="478575"/>
            <a:ext cx="8659500" cy="40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					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48" y="591550"/>
            <a:ext cx="5031124" cy="36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